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67" r:id="rId4"/>
    <p:sldId id="268" r:id="rId5"/>
    <p:sldId id="275" r:id="rId6"/>
    <p:sldId id="270" r:id="rId7"/>
    <p:sldId id="272" r:id="rId8"/>
    <p:sldId id="279" r:id="rId9"/>
    <p:sldId id="278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4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3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16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1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BE39-042D-49C6-A813-CBF5A3F5CF55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BA97E1-2E6A-4FBE-9A17-7EA8E833B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veanote.org/2016-music-ed-matters-campaign/" TargetMode="External"/><Relationship Id="rId2" Type="http://schemas.openxmlformats.org/officeDocument/2006/relationships/hyperlink" Target="https://give-a-note.networkforgood.com/projects/16257-music-ed-matters-campa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usicinspires@giveanote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0" y="3423604"/>
            <a:ext cx="2857253" cy="297387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8653" y="97206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rgbClr val="87BC40"/>
                </a:solidFill>
                <a:latin typeface="Arial Black" panose="020B0A04020102020204" pitchFamily="34" charset="0"/>
              </a:rPr>
              <a:t>Music Ed Matters Campaign </a:t>
            </a:r>
            <a:endParaRPr lang="en-US" sz="5000" b="1" dirty="0">
              <a:solidFill>
                <a:srgbClr val="87BC4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8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23" y="1079158"/>
            <a:ext cx="6565939" cy="43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59" y="2899718"/>
            <a:ext cx="5754931" cy="3827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3" y="-105677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7BC40"/>
                </a:solidFill>
              </a:rPr>
              <a:t>Give a Note Foundation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9" y="2086275"/>
            <a:ext cx="5189837" cy="3828492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a </a:t>
            </a: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 was </a:t>
            </a:r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in 2011 by the leaders of the National Association for Music Education (</a:t>
            </a:r>
            <a:r>
              <a:rPr lang="en-US" sz="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NAfME</a:t>
            </a:r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 </a:t>
            </a: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Their </a:t>
            </a:r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is to </a:t>
            </a:r>
            <a:r>
              <a:rPr lang="en-US" sz="5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nurture, grow, and strengthen music education </a:t>
            </a:r>
            <a:r>
              <a:rPr lang="en-US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</a:t>
            </a: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every </a:t>
            </a:r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student, every school, </a:t>
            </a: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every </a:t>
            </a:r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7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endParaRPr lang="en-US" sz="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7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5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19" y="601362"/>
            <a:ext cx="6802623" cy="1320800"/>
          </a:xfrm>
        </p:spPr>
        <p:txBody>
          <a:bodyPr/>
          <a:lstStyle/>
          <a:p>
            <a:r>
              <a:rPr lang="en-US" dirty="0" smtClean="0">
                <a:solidFill>
                  <a:srgbClr val="87BC40"/>
                </a:solidFill>
              </a:rPr>
              <a:t>Give a Note Foundation</a:t>
            </a:r>
            <a:endParaRPr lang="en-US" dirty="0">
              <a:solidFill>
                <a:srgbClr val="87BC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19" y="2226492"/>
            <a:ext cx="8596668" cy="3880773"/>
          </a:xfrm>
        </p:spPr>
        <p:txBody>
          <a:bodyPr/>
          <a:lstStyle/>
          <a:p>
            <a:r>
              <a:rPr lang="en-US" dirty="0"/>
              <a:t>The foundation was </a:t>
            </a:r>
            <a:r>
              <a:rPr lang="en-US" dirty="0" smtClean="0"/>
              <a:t>established </a:t>
            </a:r>
            <a:r>
              <a:rPr lang="en-US" dirty="0"/>
              <a:t>to ensure that all children have access to the life-changing benefits of music study. 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Music </a:t>
            </a:r>
            <a:r>
              <a:rPr lang="en-US" dirty="0"/>
              <a:t>helps students develop important skills tied to life-long success – collaboration, creativity, critical thinking, and communication.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74" y="4457812"/>
            <a:ext cx="3478958" cy="19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7BC40"/>
                </a:solidFill>
              </a:rPr>
              <a:t>The Problem</a:t>
            </a:r>
            <a:endParaRPr lang="en-US" dirty="0">
              <a:solidFill>
                <a:srgbClr val="87BC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underserved </a:t>
            </a:r>
            <a:r>
              <a:rPr lang="en-US" dirty="0"/>
              <a:t>schools around the country do not receive the support they need to sustain their music programs. </a:t>
            </a:r>
            <a:r>
              <a:rPr lang="en-US" dirty="0" smtClean="0"/>
              <a:t>Many are cut from the budget.</a:t>
            </a:r>
          </a:p>
          <a:p>
            <a:r>
              <a:rPr lang="en-US" dirty="0" smtClean="0"/>
              <a:t>Give </a:t>
            </a:r>
            <a:r>
              <a:rPr lang="en-US" dirty="0"/>
              <a:t>a Note shines a spotlight </a:t>
            </a:r>
            <a:r>
              <a:rPr lang="en-US" dirty="0" smtClean="0"/>
              <a:t>on </a:t>
            </a:r>
            <a:r>
              <a:rPr lang="en-US" dirty="0"/>
              <a:t>areas of </a:t>
            </a:r>
            <a:r>
              <a:rPr lang="en-US" dirty="0" smtClean="0"/>
              <a:t>need, the </a:t>
            </a:r>
            <a:r>
              <a:rPr lang="en-US" dirty="0"/>
              <a:t>value of music education in the lives of all students, and the great work of the music teachers who reach those students.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7" y="4959521"/>
            <a:ext cx="1824029" cy="1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7BC40"/>
                </a:solidFill>
              </a:rPr>
              <a:t>A Solution</a:t>
            </a:r>
            <a:endParaRPr lang="en-US" dirty="0">
              <a:solidFill>
                <a:srgbClr val="87BC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</a:t>
            </a:r>
            <a:r>
              <a:rPr lang="en-US" dirty="0"/>
              <a:t>a Note is </a:t>
            </a:r>
            <a:r>
              <a:rPr lang="en-US" dirty="0" smtClean="0"/>
              <a:t>inviting </a:t>
            </a:r>
            <a:r>
              <a:rPr lang="en-US" dirty="0"/>
              <a:t>music education supporters to join the </a:t>
            </a:r>
            <a:r>
              <a:rPr lang="en-US" dirty="0" smtClean="0"/>
              <a:t>#</a:t>
            </a:r>
            <a:r>
              <a:rPr lang="en-US" dirty="0" err="1" smtClean="0"/>
              <a:t>MusicEdMatters</a:t>
            </a:r>
            <a:r>
              <a:rPr lang="en-US" dirty="0" smtClean="0"/>
              <a:t> </a:t>
            </a:r>
            <a:r>
              <a:rPr lang="en-US" dirty="0"/>
              <a:t>initiative by becoming a fundraiser! </a:t>
            </a:r>
            <a:r>
              <a:rPr lang="en-US" dirty="0" smtClean="0"/>
              <a:t>The </a:t>
            </a:r>
            <a:r>
              <a:rPr lang="en-US" dirty="0"/>
              <a:t>money raised from this campaign will go towards Give a Note Foundation programs and grants to schools in underserved communities across the country. 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7" y="4959521"/>
            <a:ext cx="1824029" cy="1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7BC40"/>
                </a:solidFill>
              </a:rPr>
              <a:t>The Ask</a:t>
            </a:r>
            <a:endParaRPr lang="en-US" dirty="0">
              <a:solidFill>
                <a:srgbClr val="87BC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recruiting passionate individuals to raise funds on behalf of Give a Note Foundation </a:t>
            </a:r>
            <a:r>
              <a:rPr lang="en-US" dirty="0"/>
              <a:t>to </a:t>
            </a:r>
            <a:r>
              <a:rPr lang="en-US" dirty="0" smtClean="0"/>
              <a:t>reach </a:t>
            </a:r>
            <a:r>
              <a:rPr lang="en-US" dirty="0"/>
              <a:t>our goal of</a:t>
            </a:r>
            <a:r>
              <a:rPr lang="en-US" b="1" dirty="0"/>
              <a:t> $50,000 </a:t>
            </a:r>
            <a:r>
              <a:rPr lang="en-US" dirty="0"/>
              <a:t>by the </a:t>
            </a:r>
            <a:r>
              <a:rPr lang="en-US" dirty="0" smtClean="0"/>
              <a:t>new </a:t>
            </a:r>
            <a:r>
              <a:rPr lang="en-US" dirty="0"/>
              <a:t>y</a:t>
            </a:r>
            <a:r>
              <a:rPr lang="en-US" dirty="0" smtClean="0"/>
              <a:t>ear</a:t>
            </a:r>
            <a:r>
              <a:rPr lang="en-US" dirty="0"/>
              <a:t>! </a:t>
            </a:r>
            <a:r>
              <a:rPr lang="en-US" dirty="0" smtClean="0"/>
              <a:t>The </a:t>
            </a:r>
            <a:r>
              <a:rPr lang="en-US" dirty="0"/>
              <a:t>campaign will kick-off </a:t>
            </a:r>
            <a:r>
              <a:rPr lang="en-US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October 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1st and will run until December </a:t>
            </a:r>
            <a:r>
              <a:rPr lang="en-US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31</a:t>
            </a:r>
            <a:r>
              <a:rPr lang="en-US" baseline="30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r>
              <a:rPr lang="en-US" dirty="0"/>
              <a:t>We invite our participants to leverage their networks and talents to help us further the Give a Note mission. </a:t>
            </a:r>
          </a:p>
          <a:p>
            <a:r>
              <a:rPr lang="en-US" dirty="0"/>
              <a:t>Participants will be able to create their own fundraising page and will be provided with campaign strategy recommendations.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7" y="4959521"/>
            <a:ext cx="1824029" cy="1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7BC40"/>
                </a:solidFill>
              </a:rPr>
              <a:t>Reach Your Goal: A Recommended Strategy </a:t>
            </a:r>
            <a:endParaRPr lang="en-US" dirty="0">
              <a:solidFill>
                <a:srgbClr val="87BC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Ask your community!</a:t>
            </a:r>
            <a:r>
              <a:rPr lang="en-US" dirty="0"/>
              <a:t> Invite local businesses to support the cause! Below is a great idea to involve wineries and breweries in your area. Modify to fit your neighborhood. </a:t>
            </a:r>
          </a:p>
          <a:p>
            <a:r>
              <a:rPr lang="en-US" dirty="0" smtClean="0"/>
              <a:t>November is National Philanthropy Month. Invite </a:t>
            </a:r>
            <a:r>
              <a:rPr lang="en-US" dirty="0"/>
              <a:t>wineries and breweries to run a drink special every Saturday and Sunday during the month of November </a:t>
            </a:r>
            <a:r>
              <a:rPr lang="en-US" dirty="0" smtClean="0"/>
              <a:t>while </a:t>
            </a:r>
            <a:r>
              <a:rPr lang="en-US" dirty="0"/>
              <a:t>local musicians play at their venue. We suggest a special of $5. All first drink proceeds will go to the campaign. All drink revenue following will go to the venue. </a:t>
            </a:r>
          </a:p>
          <a:p>
            <a:r>
              <a:rPr lang="en-US" dirty="0"/>
              <a:t>Let’s say 100 people visit a winery/brewery each day. If only 50% purchase the drink special, you will still be able to bring in $500 per weekend per venue.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8" y="5208169"/>
            <a:ext cx="1585132" cy="16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6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7BC40"/>
                </a:solidFill>
              </a:rPr>
              <a:t>Get Started</a:t>
            </a:r>
            <a:endParaRPr lang="en-US" dirty="0">
              <a:solidFill>
                <a:srgbClr val="87BC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</a:t>
            </a:r>
            <a:r>
              <a:rPr lang="en-US" dirty="0"/>
              <a:t>fundraising page today! </a:t>
            </a:r>
            <a:r>
              <a:rPr lang="en-US" dirty="0" smtClean="0">
                <a:solidFill>
                  <a:srgbClr val="87BC40"/>
                </a:solidFill>
                <a:hlinkClick r:id="rId2"/>
              </a:rPr>
              <a:t>Bit.ly/</a:t>
            </a:r>
            <a:r>
              <a:rPr lang="en-US" dirty="0" err="1" smtClean="0">
                <a:solidFill>
                  <a:srgbClr val="87BC40"/>
                </a:solidFill>
                <a:hlinkClick r:id="rId2"/>
              </a:rPr>
              <a:t>MusicEdGNF</a:t>
            </a:r>
            <a:r>
              <a:rPr lang="en-US" dirty="0" smtClean="0">
                <a:solidFill>
                  <a:srgbClr val="87BC40"/>
                </a:solidFill>
                <a:hlinkClick r:id="rId2"/>
              </a:rPr>
              <a:t> </a:t>
            </a: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  <a:p>
            <a:r>
              <a:rPr lang="en-US" dirty="0" smtClean="0"/>
              <a:t>All resources and tools can be found at</a:t>
            </a:r>
            <a:r>
              <a:rPr lang="en-US" dirty="0"/>
              <a:t> </a:t>
            </a:r>
            <a:r>
              <a:rPr lang="en-US" dirty="0" smtClean="0">
                <a:solidFill>
                  <a:srgbClr val="87BC40"/>
                </a:solidFill>
                <a:hlinkClick r:id="rId3"/>
              </a:rPr>
              <a:t>Bit.ly/</a:t>
            </a:r>
            <a:r>
              <a:rPr lang="en-US" dirty="0" err="1" smtClean="0">
                <a:solidFill>
                  <a:srgbClr val="87BC40"/>
                </a:solidFill>
                <a:hlinkClick r:id="rId3"/>
              </a:rPr>
              <a:t>MusicEdMatters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7" y="4959521"/>
            <a:ext cx="1824029" cy="1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7BC40"/>
                </a:solidFill>
              </a:rPr>
              <a:t>Questions</a:t>
            </a:r>
            <a:endParaRPr lang="en-US" dirty="0">
              <a:solidFill>
                <a:srgbClr val="87BC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direct all questions to </a:t>
            </a:r>
            <a:r>
              <a:rPr lang="en-US" dirty="0" smtClean="0">
                <a:hlinkClick r:id="rId2"/>
              </a:rPr>
              <a:t>musicinspires@giveanote.org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87" y="4959521"/>
            <a:ext cx="1824029" cy="18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666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367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Trebuchet MS</vt:lpstr>
      <vt:lpstr>Wingdings 3</vt:lpstr>
      <vt:lpstr>Facet</vt:lpstr>
      <vt:lpstr>Music Ed Matters Campaign </vt:lpstr>
      <vt:lpstr>Give a Note Foundation </vt:lpstr>
      <vt:lpstr>Give a Note Foundation</vt:lpstr>
      <vt:lpstr>The Problem</vt:lpstr>
      <vt:lpstr>A Solution</vt:lpstr>
      <vt:lpstr>The Ask</vt:lpstr>
      <vt:lpstr>Reach Your Goal: A Recommended Strategy </vt:lpstr>
      <vt:lpstr>Get Started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1: Vision and value proposition</dc:title>
  <dc:creator>Bianca Roberts</dc:creator>
  <cp:lastModifiedBy>Bianca Roberts</cp:lastModifiedBy>
  <cp:revision>32</cp:revision>
  <dcterms:created xsi:type="dcterms:W3CDTF">2016-08-02T18:04:48Z</dcterms:created>
  <dcterms:modified xsi:type="dcterms:W3CDTF">2016-09-22T17:53:50Z</dcterms:modified>
</cp:coreProperties>
</file>